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603825" cy="39604950"/>
  <p:notesSz cx="7099300" cy="10234613"/>
  <p:defaultTextStyle>
    <a:defPPr>
      <a:defRPr lang="ja-JP"/>
    </a:defPPr>
    <a:lvl1pPr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2087563" indent="-1608138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4175125" indent="-3217863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6262688" indent="-4827588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8350250" indent="-6437313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969" autoAdjust="0"/>
    <p:restoredTop sz="99500" autoAdjust="0"/>
  </p:normalViewPr>
  <p:slideViewPr>
    <p:cSldViewPr>
      <p:cViewPr>
        <p:scale>
          <a:sx n="30" d="100"/>
          <a:sy n="30" d="100"/>
        </p:scale>
        <p:origin x="-480" y="-78"/>
      </p:cViewPr>
      <p:guideLst>
        <p:guide orient="horz" pos="12474"/>
        <p:guide pos="96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" d="100"/>
          <a:sy n="12" d="100"/>
        </p:scale>
        <p:origin x="-2598" y="-84"/>
      </p:cViewPr>
      <p:guideLst>
        <p:guide orient="horz" pos="3224"/>
        <p:guide pos="2235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ates\04&#12475;&#12511;&#12490;&#12540;_&#23398;&#20250;\&#29872;&#22659;\201208Dioxin2012\2012_OH_PCBs&#31859;&#20037;&#204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/>
      <c:barChart>
        <c:barDir val="col"/>
        <c:grouping val="clustered"/>
        <c:ser>
          <c:idx val="1"/>
          <c:order val="1"/>
          <c:tx>
            <c:v>urine2330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まとめ!$D$26:$G$26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v>urine0220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まとめ!$D$27:$G$27</c:f>
              <c:numCache>
                <c:formatCode>0.00</c:formatCode>
                <c:ptCount val="4"/>
                <c:pt idx="0">
                  <c:v>0</c:v>
                </c:pt>
                <c:pt idx="1">
                  <c:v>1.0952380952380953</c:v>
                </c:pt>
                <c:pt idx="2">
                  <c:v>0.47619047619047616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v>urine0410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まとめ!$D$28:$G$28</c:f>
              <c:numCache>
                <c:formatCode>0.00</c:formatCode>
                <c:ptCount val="4"/>
                <c:pt idx="0">
                  <c:v>0.55000000000000004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v>urine0645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まとめ!$D$29:$G$29</c:f>
              <c:numCache>
                <c:formatCode>0.00</c:formatCode>
                <c:ptCount val="4"/>
                <c:pt idx="0">
                  <c:v>0.46511627906976744</c:v>
                </c:pt>
                <c:pt idx="1">
                  <c:v>0.7441860465116279</c:v>
                </c:pt>
                <c:pt idx="2">
                  <c:v>0.18604651162790697</c:v>
                </c:pt>
                <c:pt idx="3">
                  <c:v>0</c:v>
                </c:pt>
              </c:numCache>
            </c:numRef>
          </c:val>
        </c:ser>
        <c:ser>
          <c:idx val="5"/>
          <c:order val="5"/>
          <c:tx>
            <c:v>urine0900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まとめ!$D$30:$G$30</c:f>
              <c:numCache>
                <c:formatCode>0.00</c:formatCode>
                <c:ptCount val="4"/>
                <c:pt idx="0">
                  <c:v>0.41666666666666669</c:v>
                </c:pt>
                <c:pt idx="1">
                  <c:v>1.2916666666666667</c:v>
                </c:pt>
                <c:pt idx="2">
                  <c:v>0.20833333333333334</c:v>
                </c:pt>
                <c:pt idx="3">
                  <c:v>0</c:v>
                </c:pt>
              </c:numCache>
            </c:numRef>
          </c:val>
        </c:ser>
        <c:ser>
          <c:idx val="6"/>
          <c:order val="6"/>
          <c:tx>
            <c:v>urine1120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まとめ!$D$31:$G$31</c:f>
              <c:numCache>
                <c:formatCode>0.00</c:formatCode>
                <c:ptCount val="4"/>
                <c:pt idx="0">
                  <c:v>0.73684210526315785</c:v>
                </c:pt>
                <c:pt idx="1">
                  <c:v>1.9473684210526316</c:v>
                </c:pt>
                <c:pt idx="2">
                  <c:v>0.47368421052631576</c:v>
                </c:pt>
                <c:pt idx="3">
                  <c:v>0</c:v>
                </c:pt>
              </c:numCache>
            </c:numRef>
          </c:val>
        </c:ser>
        <c:ser>
          <c:idx val="7"/>
          <c:order val="7"/>
          <c:tx>
            <c:v>urine1800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まとめ!$D$32:$G$32</c:f>
              <c:numCache>
                <c:formatCode>0.00</c:formatCode>
                <c:ptCount val="4"/>
                <c:pt idx="0">
                  <c:v>2</c:v>
                </c:pt>
                <c:pt idx="1">
                  <c:v>3.1304347826086958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8"/>
          <c:order val="8"/>
          <c:tx>
            <c:v>urine2120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まとめ!$D$33:$G$33</c:f>
              <c:numCache>
                <c:formatCode>0.00</c:formatCode>
                <c:ptCount val="4"/>
                <c:pt idx="0">
                  <c:v>1.2380952380952381</c:v>
                </c:pt>
                <c:pt idx="1">
                  <c:v>3.0476190476190474</c:v>
                </c:pt>
                <c:pt idx="2">
                  <c:v>1.8095238095238095</c:v>
                </c:pt>
                <c:pt idx="3">
                  <c:v>0</c:v>
                </c:pt>
              </c:numCache>
            </c:numRef>
          </c:val>
        </c:ser>
        <c:gapWidth val="500"/>
        <c:overlap val="-1"/>
        <c:axId val="241474560"/>
        <c:axId val="242261376"/>
      </c:barChart>
      <c:lineChart>
        <c:grouping val="standard"/>
        <c:ser>
          <c:idx val="0"/>
          <c:order val="0"/>
          <c:tx>
            <c:v>serum0623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まとめ!$D$25:$G$25</c:f>
              <c:numCache>
                <c:formatCode>0_ </c:formatCode>
                <c:ptCount val="4"/>
                <c:pt idx="0">
                  <c:v>177</c:v>
                </c:pt>
                <c:pt idx="1">
                  <c:v>0</c:v>
                </c:pt>
                <c:pt idx="2">
                  <c:v>289</c:v>
                </c:pt>
                <c:pt idx="3">
                  <c:v>122</c:v>
                </c:pt>
              </c:numCache>
            </c:numRef>
          </c:val>
        </c:ser>
        <c:marker val="1"/>
        <c:axId val="242552832"/>
        <c:axId val="242509312"/>
      </c:lineChart>
      <c:catAx>
        <c:axId val="241474560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42261376"/>
        <c:crosses val="autoZero"/>
        <c:auto val="1"/>
        <c:lblAlgn val="ctr"/>
        <c:lblOffset val="100"/>
      </c:catAx>
      <c:valAx>
        <c:axId val="242261376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41474560"/>
        <c:crosses val="autoZero"/>
        <c:crossBetween val="between"/>
      </c:valAx>
      <c:valAx>
        <c:axId val="242509312"/>
        <c:scaling>
          <c:orientation val="minMax"/>
        </c:scaling>
        <c:axPos val="r"/>
        <c:numFmt formatCode="0_ " sourceLinked="0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42552832"/>
        <c:crosses val="max"/>
        <c:crossBetween val="between"/>
      </c:valAx>
      <c:catAx>
        <c:axId val="242552832"/>
        <c:scaling>
          <c:orientation val="minMax"/>
        </c:scaling>
        <c:delete val="1"/>
        <c:axPos val="b"/>
        <c:tickLblPos val="nextTo"/>
        <c:crossAx val="242509312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0"/>
          <c:y val="1.6410141553622613E-2"/>
          <c:w val="1"/>
          <c:h val="0.16093309529295979"/>
        </c:manualLayout>
      </c:layout>
      <c:txPr>
        <a:bodyPr/>
        <a:lstStyle/>
        <a:p>
          <a:pPr>
            <a:defRPr sz="2000" baseline="0"/>
          </a:pPr>
          <a:endParaRPr lang="ja-JP"/>
        </a:p>
      </c:txPr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8966" tIns="49485" rIns="98966" bIns="49485" rtlCol="0"/>
          <a:lstStyle>
            <a:lvl1pPr algn="l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8966" tIns="49485" rIns="98966" bIns="49485" rtlCol="0"/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4418097-5543-46A5-8C60-CBB181654CB5}" type="datetimeFigureOut">
              <a:rPr lang="ja-JP" altLang="en-US"/>
              <a:pPr>
                <a:defRPr/>
              </a:pPr>
              <a:t>2012/8/12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6925" y="766763"/>
            <a:ext cx="2965450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66" tIns="49485" rIns="98966" bIns="4948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8025" y="4860925"/>
            <a:ext cx="5683250" cy="4606925"/>
          </a:xfrm>
          <a:prstGeom prst="rect">
            <a:avLst/>
          </a:prstGeom>
        </p:spPr>
        <p:txBody>
          <a:bodyPr vert="horz" lIns="98966" tIns="49485" rIns="98966" bIns="49485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8966" tIns="49485" rIns="98966" bIns="49485" rtlCol="0" anchor="b"/>
          <a:lstStyle>
            <a:lvl1pPr algn="l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8966" tIns="49485" rIns="98966" bIns="49485" rtlCol="0" anchor="b"/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39F90E3-02AC-474F-BDAC-E0C824D5136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1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FAA521-D2F2-461B-A2F7-11BBD37091B6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26801763" y="38655625"/>
            <a:ext cx="3028950" cy="230188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©2012 Waters Corporation</a:t>
            </a:r>
            <a:endParaRPr lang="ja-JP" altLang="ja-JP" sz="1200" dirty="0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:\Documents and Settings\jpcuch\デスクトップ\Poster_head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60382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530350" y="569913"/>
            <a:ext cx="19908838" cy="277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06" tIns="208803" rIns="417606" bIns="2088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684338" y="711200"/>
            <a:ext cx="19908837" cy="2774950"/>
          </a:xfrm>
          <a:prstGeom prst="rect">
            <a:avLst/>
          </a:prstGeom>
        </p:spPr>
        <p:txBody>
          <a:bodyPr anchor="ctr"/>
          <a:lstStyle/>
          <a:p>
            <a:pPr algn="ctr" defTabSz="4175757" eaLnBrk="0" hangingPunct="0">
              <a:defRPr/>
            </a:pPr>
            <a:endParaRPr lang="ja-JP" altLang="en-US" sz="5000" dirty="0">
              <a:solidFill>
                <a:schemeClr val="bg1"/>
              </a:solidFill>
              <a:latin typeface="Verdana" pitchFamily="34" charset="0"/>
              <a:ea typeface="MS UI Gothic" pitchFamily="50" charset="-128"/>
              <a:cs typeface="+mj-c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27972782" y="38707012"/>
            <a:ext cx="2235200" cy="24765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©2012 Waters Corporation</a:t>
            </a:r>
            <a:endParaRPr lang="ja-JP" altLang="ja-JP" sz="1200" dirty="0">
              <a:latin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8625245" y="38997525"/>
            <a:ext cx="930275" cy="24765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MKT12XXX</a:t>
            </a:r>
            <a:endParaRPr lang="ja-JP" altLang="ja-JP" sz="1200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kumimoji="1" sz="5000" kern="1200">
          <a:solidFill>
            <a:schemeClr val="bg1"/>
          </a:solidFill>
          <a:latin typeface="Verdana" pitchFamily="34" charset="0"/>
          <a:ea typeface="MS UI Gothic" pitchFamily="50" charset="-128"/>
          <a:cs typeface="+mj-cs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5pPr>
      <a:lvl6pPr marL="478368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6737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5105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3473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1563688" indent="-15636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0900" indent="-130333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113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675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3238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166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196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225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255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03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061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09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12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15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181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21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24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476008" y="477634"/>
            <a:ext cx="24327158" cy="289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2912" tIns="61456" rIns="122912" bIns="61456" anchor="ctr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MESURMENT OF ACCUMULATION OF HYDROXYLATED POLYCHLORINATED</a:t>
            </a:r>
            <a:r>
              <a:rPr lang="ja-JP" altLang="en-US" sz="6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BIPHENYL (OH-PCBs) </a:t>
            </a:r>
          </a:p>
          <a:p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IN HUMAN URINE AND BLOOD</a:t>
            </a:r>
            <a:endParaRPr lang="en-US" altLang="ja-JP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45" name="正方形/長方形 5"/>
          <p:cNvSpPr>
            <a:spLocks noChangeArrowheads="1"/>
          </p:cNvSpPr>
          <p:nvPr/>
        </p:nvSpPr>
        <p:spPr bwMode="auto">
          <a:xfrm>
            <a:off x="547446" y="3586049"/>
            <a:ext cx="29470694" cy="159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3200" b="1" i="1" dirty="0" err="1" smtClean="0">
                <a:latin typeface="Verdana" pitchFamily="34" charset="0"/>
              </a:rPr>
              <a:t>Nobutake</a:t>
            </a:r>
            <a:r>
              <a:rPr lang="en-US" sz="3200" b="1" i="1" dirty="0" smtClean="0">
                <a:latin typeface="Verdana" pitchFamily="34" charset="0"/>
              </a:rPr>
              <a:t> Sato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Jun Yonekubo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Tatsuya Ezaki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</a:t>
            </a:r>
            <a:r>
              <a:rPr lang="en-US" sz="3200" b="1" i="1" dirty="0" err="1" smtClean="0">
                <a:latin typeface="Verdana" pitchFamily="34" charset="0"/>
              </a:rPr>
              <a:t>Motoharu</a:t>
            </a:r>
            <a:r>
              <a:rPr lang="en-US" sz="3200" b="1" i="1" dirty="0" smtClean="0">
                <a:latin typeface="Verdana" pitchFamily="34" charset="0"/>
              </a:rPr>
              <a:t> Suzuki</a:t>
            </a:r>
            <a:r>
              <a:rPr lang="en-US" sz="3200" b="1" i="1" baseline="30000" dirty="0" smtClean="0">
                <a:latin typeface="Verdana" pitchFamily="34" charset="0"/>
              </a:rPr>
              <a:t>2</a:t>
            </a:r>
            <a:r>
              <a:rPr lang="en-US" sz="3200" b="1" i="1" dirty="0" smtClean="0">
                <a:latin typeface="Verdana" pitchFamily="34" charset="0"/>
              </a:rPr>
              <a:t>, </a:t>
            </a:r>
            <a:r>
              <a:rPr lang="en-US" sz="3200" b="1" i="1" dirty="0" err="1" smtClean="0">
                <a:latin typeface="Verdana" pitchFamily="34" charset="0"/>
              </a:rPr>
              <a:t>Chisato</a:t>
            </a:r>
            <a:r>
              <a:rPr lang="en-US" sz="3200" b="1" i="1" dirty="0" smtClean="0">
                <a:latin typeface="Verdana" pitchFamily="34" charset="0"/>
              </a:rPr>
              <a:t> Matsumura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, Yuki Haga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, Takeshi Nakano</a:t>
            </a:r>
            <a:r>
              <a:rPr lang="en-US" sz="3200" b="1" i="1" baseline="30000" dirty="0" smtClean="0">
                <a:latin typeface="Verdana" pitchFamily="34" charset="0"/>
              </a:rPr>
              <a:t>3,4</a:t>
            </a:r>
          </a:p>
          <a:p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Nihon Waters K.K, </a:t>
            </a:r>
            <a:r>
              <a:rPr lang="en-US" sz="3200" b="1" i="1" baseline="30000" dirty="0" smtClean="0">
                <a:latin typeface="Verdana" pitchFamily="34" charset="0"/>
              </a:rPr>
              <a:t>2</a:t>
            </a:r>
            <a:r>
              <a:rPr lang="en-US" sz="3200" b="1" i="1" dirty="0" smtClean="0">
                <a:latin typeface="Verdana" pitchFamily="34" charset="0"/>
              </a:rPr>
              <a:t>Kobe University, Graduate School of Agricultural Science, 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Hyogo Prefectural Institute of Environmental Sciences, </a:t>
            </a:r>
            <a:r>
              <a:rPr lang="en-US" sz="3200" b="1" i="1" baseline="30000" dirty="0" smtClean="0">
                <a:latin typeface="Verdana" pitchFamily="34" charset="0"/>
              </a:rPr>
              <a:t>4</a:t>
            </a:r>
            <a:r>
              <a:rPr lang="en-US" sz="3200" b="1" i="1" dirty="0" smtClean="0">
                <a:latin typeface="Verdana" pitchFamily="34" charset="0"/>
              </a:rPr>
              <a:t>Osaka University, Center for Advanced Science and Innovation,</a:t>
            </a:r>
            <a:endParaRPr lang="en-US" altLang="ja-JP" sz="3200" b="1" i="1" dirty="0">
              <a:latin typeface="Verdana" pitchFamily="34" charset="0"/>
            </a:endParaRPr>
          </a:p>
        </p:txBody>
      </p:sp>
      <p:sp>
        <p:nvSpPr>
          <p:cNvPr id="46" name="正方形/長方形 6"/>
          <p:cNvSpPr>
            <a:spLocks noChangeArrowheads="1"/>
          </p:cNvSpPr>
          <p:nvPr/>
        </p:nvSpPr>
        <p:spPr bwMode="auto">
          <a:xfrm>
            <a:off x="581602" y="6480625"/>
            <a:ext cx="14400000" cy="873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dirty="0" smtClean="0">
                <a:latin typeface="Verdana" pitchFamily="34" charset="0"/>
              </a:rPr>
              <a:t>Polychlorinated biphenyls (PCBs) are known as environmental contaminants that may cause abnormal effect in various organs and some studies determined the residue levels and patterns of PCBs and metabolized PCBs (</a:t>
            </a:r>
            <a:r>
              <a:rPr lang="en-US" sz="2800" dirty="0" err="1" smtClean="0">
                <a:latin typeface="Verdana" pitchFamily="34" charset="0"/>
              </a:rPr>
              <a:t>hydroxylated</a:t>
            </a:r>
            <a:r>
              <a:rPr lang="en-US" sz="2800" dirty="0" smtClean="0">
                <a:latin typeface="Verdana" pitchFamily="34" charset="0"/>
              </a:rPr>
              <a:t> PCB : OH–PCBs) congeners in human blood. Hydroxyl group of OH-PCBs has high acidity, therefore OH-PCBs was made </a:t>
            </a:r>
            <a:r>
              <a:rPr lang="en-US" sz="2800" dirty="0" err="1" smtClean="0">
                <a:latin typeface="Verdana" pitchFamily="34" charset="0"/>
              </a:rPr>
              <a:t>metoxy-derivatization</a:t>
            </a:r>
            <a:r>
              <a:rPr lang="en-US" sz="2800" dirty="0" smtClean="0">
                <a:latin typeface="Verdana" pitchFamily="34" charset="0"/>
              </a:rPr>
              <a:t> and analyzed with GC-HRMS. Complicated preparations are needed for analyzing with GC-HRMS, beside that identifying </a:t>
            </a:r>
            <a:r>
              <a:rPr lang="en-US" sz="2800" dirty="0" err="1" smtClean="0">
                <a:latin typeface="Verdana" pitchFamily="34" charset="0"/>
              </a:rPr>
              <a:t>methoxy</a:t>
            </a:r>
            <a:r>
              <a:rPr lang="en-US" sz="2800" dirty="0" smtClean="0">
                <a:latin typeface="Verdana" pitchFamily="34" charset="0"/>
              </a:rPr>
              <a:t> metabolized PCBs and </a:t>
            </a:r>
            <a:r>
              <a:rPr lang="en-US" sz="2800" dirty="0" err="1" smtClean="0">
                <a:latin typeface="Verdana" pitchFamily="34" charset="0"/>
              </a:rPr>
              <a:t>methoxy-derivatization</a:t>
            </a:r>
            <a:r>
              <a:rPr lang="en-US" sz="2800" dirty="0" smtClean="0">
                <a:latin typeface="Verdana" pitchFamily="34" charset="0"/>
              </a:rPr>
              <a:t> OH-PCBs is difficult.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Our previous study determined elution order for 51 congeners of OH-PCB without </a:t>
            </a:r>
            <a:r>
              <a:rPr lang="en-US" sz="2800" dirty="0" err="1" smtClean="0">
                <a:latin typeface="Verdana" pitchFamily="34" charset="0"/>
              </a:rPr>
              <a:t>derivatization</a:t>
            </a:r>
            <a:r>
              <a:rPr lang="en-US" sz="2800" dirty="0" smtClean="0">
                <a:latin typeface="Verdana" pitchFamily="34" charset="0"/>
              </a:rPr>
              <a:t> and developed an analytical method for quantity to separate mixture of 6 major OH-PCBs in human blood (4'-OH-CB-107, 3-OH-CB-138, 4’-OH-CB-146, 3-OH-CB-153, 4’-OH-CB-172 and </a:t>
            </a:r>
            <a:r>
              <a:rPr lang="en-US" sz="2800" dirty="0" smtClean="0">
                <a:latin typeface="Verdana" pitchFamily="34" charset="0"/>
              </a:rPr>
              <a:t>4-OH-CB-187</a:t>
            </a:r>
            <a:r>
              <a:rPr lang="en-US" sz="2800" dirty="0" smtClean="0">
                <a:latin typeface="Verdana" pitchFamily="34" charset="0"/>
              </a:rPr>
              <a:t>) and 4'-OH-CB-165 which is difficult to be separated from 3-OH-CB-153 with GC-HRMS, then applied analytical method to biological sample of human urine with UPLC/</a:t>
            </a:r>
            <a:r>
              <a:rPr lang="en-US" sz="2800" dirty="0" err="1" smtClean="0">
                <a:latin typeface="Verdana" pitchFamily="34" charset="0"/>
              </a:rPr>
              <a:t>QTof</a:t>
            </a:r>
            <a:r>
              <a:rPr lang="en-US" sz="2800" dirty="0" smtClean="0">
                <a:latin typeface="Verdana" pitchFamily="34" charset="0"/>
              </a:rPr>
              <a:t> MS. 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The present study aimed at measuring of OH-PCBs in human urine and blood sample taken from same person , evaluating accumulation of each OH-PCB isomer and congener and comprehending dominant metabolized PCBs in each human urine and blood.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 </a:t>
            </a:r>
            <a:endParaRPr lang="ja-JP" altLang="en-US" sz="2800" dirty="0">
              <a:latin typeface="Verdana" pitchFamily="34" charset="0"/>
            </a:endParaRPr>
          </a:p>
        </p:txBody>
      </p:sp>
      <p:sp>
        <p:nvSpPr>
          <p:cNvPr id="47" name="テキスト ボックス 15"/>
          <p:cNvSpPr txBox="1">
            <a:spLocks noChangeArrowheads="1"/>
          </p:cNvSpPr>
          <p:nvPr/>
        </p:nvSpPr>
        <p:spPr bwMode="auto">
          <a:xfrm>
            <a:off x="581602" y="36730007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2.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Sample preparation of urine sample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0" y="5112435"/>
            <a:ext cx="30603825" cy="34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15"/>
          <p:cNvSpPr txBox="1">
            <a:spLocks noChangeArrowheads="1"/>
          </p:cNvSpPr>
          <p:nvPr/>
        </p:nvSpPr>
        <p:spPr bwMode="auto">
          <a:xfrm>
            <a:off x="5421044" y="5832535"/>
            <a:ext cx="4721116" cy="698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3600" b="1" dirty="0">
                <a:solidFill>
                  <a:srgbClr val="2962A7"/>
                </a:solidFill>
                <a:latin typeface="Verdana" pitchFamily="34" charset="0"/>
              </a:rPr>
              <a:t>INTRODUCTION</a:t>
            </a:r>
          </a:p>
        </p:txBody>
      </p:sp>
      <p:sp>
        <p:nvSpPr>
          <p:cNvPr id="54" name="テキスト ボックス 15"/>
          <p:cNvSpPr txBox="1">
            <a:spLocks noChangeArrowheads="1"/>
          </p:cNvSpPr>
          <p:nvPr/>
        </p:nvSpPr>
        <p:spPr bwMode="auto">
          <a:xfrm>
            <a:off x="18945250" y="14444625"/>
            <a:ext cx="7741382" cy="67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3600" b="1" dirty="0" smtClean="0">
                <a:solidFill>
                  <a:srgbClr val="2962A7"/>
                </a:solidFill>
                <a:latin typeface="Verdana" pitchFamily="34" charset="0"/>
              </a:rPr>
              <a:t>RESULTS AND DISCUSSION</a:t>
            </a:r>
            <a:endParaRPr lang="en-US" altLang="ja-JP" sz="3600" b="1" dirty="0">
              <a:solidFill>
                <a:srgbClr val="2962A7"/>
              </a:solidFill>
              <a:latin typeface="Verdana" pitchFamily="34" charset="0"/>
            </a:endParaRPr>
          </a:p>
        </p:txBody>
      </p:sp>
      <p:sp>
        <p:nvSpPr>
          <p:cNvPr id="56" name="テキスト ボックス 15"/>
          <p:cNvSpPr txBox="1">
            <a:spLocks noChangeArrowheads="1"/>
          </p:cNvSpPr>
          <p:nvPr/>
        </p:nvSpPr>
        <p:spPr bwMode="auto">
          <a:xfrm>
            <a:off x="16203825" y="22919394"/>
            <a:ext cx="14400000" cy="91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600" dirty="0">
                <a:latin typeface="Verdana" pitchFamily="34" charset="0"/>
                <a:cs typeface="Arial" charset="0"/>
              </a:rPr>
              <a:t>Table 1. </a:t>
            </a:r>
            <a:r>
              <a:rPr lang="en-US" altLang="ja-JP" sz="2600" dirty="0" smtClean="0">
                <a:latin typeface="Verdana" pitchFamily="34" charset="0"/>
                <a:cs typeface="Arial" charset="0"/>
              </a:rPr>
              <a:t>Concentration of OH-PCBs in serum and urine.</a:t>
            </a:r>
          </a:p>
          <a:p>
            <a:pPr algn="ctr"/>
            <a:r>
              <a:rPr lang="en-US" altLang="ja-JP" sz="2600" dirty="0" smtClean="0">
                <a:latin typeface="Verdana" pitchFamily="34" charset="0"/>
                <a:cs typeface="Arial" charset="0"/>
              </a:rPr>
              <a:t>(s</a:t>
            </a:r>
            <a:r>
              <a:rPr lang="en-US" altLang="ja-JP" sz="2600" dirty="0" smtClean="0">
                <a:latin typeface="Verdana" pitchFamily="34" charset="0"/>
                <a:cs typeface="Arial" charset="0"/>
              </a:rPr>
              <a:t>erum analyzed whit GC/MS, urine analyzed whit LC/MS)</a:t>
            </a:r>
            <a:endParaRPr lang="en-US" altLang="ja-JP" sz="2600" dirty="0">
              <a:latin typeface="Verdana" pitchFamily="34" charset="0"/>
              <a:cs typeface="Arial" charset="0"/>
            </a:endParaRPr>
          </a:p>
        </p:txBody>
      </p:sp>
      <p:sp>
        <p:nvSpPr>
          <p:cNvPr id="61" name="テキスト ボックス 15"/>
          <p:cNvSpPr txBox="1">
            <a:spLocks noChangeArrowheads="1"/>
          </p:cNvSpPr>
          <p:nvPr/>
        </p:nvSpPr>
        <p:spPr bwMode="auto">
          <a:xfrm>
            <a:off x="6157140" y="15444757"/>
            <a:ext cx="3248925" cy="67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3600" b="1" dirty="0">
                <a:solidFill>
                  <a:srgbClr val="2962A7"/>
                </a:solidFill>
                <a:latin typeface="Verdana" pitchFamily="34" charset="0"/>
              </a:rPr>
              <a:t>METHODS</a:t>
            </a:r>
          </a:p>
        </p:txBody>
      </p:sp>
      <p:sp>
        <p:nvSpPr>
          <p:cNvPr id="62" name="正方形/長方形 6"/>
          <p:cNvSpPr>
            <a:spLocks noChangeArrowheads="1"/>
          </p:cNvSpPr>
          <p:nvPr/>
        </p:nvSpPr>
        <p:spPr bwMode="auto">
          <a:xfrm>
            <a:off x="15735972" y="35590273"/>
            <a:ext cx="14400000" cy="362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r>
              <a:rPr lang="en-US" altLang="ja-JP" sz="2800" b="1" dirty="0">
                <a:latin typeface="Verdana" pitchFamily="34" charset="0"/>
                <a:cs typeface="Arial" charset="0"/>
              </a:rPr>
              <a:t>References</a:t>
            </a:r>
          </a:p>
          <a:p>
            <a:r>
              <a:rPr lang="en-US" sz="2000" dirty="0" smtClean="0"/>
              <a:t>1.Suzuki </a:t>
            </a:r>
            <a:r>
              <a:rPr lang="en-US" sz="2000" dirty="0" smtClean="0"/>
              <a:t>M., </a:t>
            </a:r>
            <a:r>
              <a:rPr lang="en-US" sz="2000" dirty="0" err="1" smtClean="0"/>
              <a:t>Okuno</a:t>
            </a:r>
            <a:r>
              <a:rPr lang="en-US" sz="2000" dirty="0" smtClean="0"/>
              <a:t> T., Matsumura C., Sato N., </a:t>
            </a:r>
            <a:r>
              <a:rPr lang="en-US" sz="2000" dirty="0" err="1" smtClean="0"/>
              <a:t>Yonekubo</a:t>
            </a:r>
            <a:r>
              <a:rPr lang="en-US" sz="2000" dirty="0" smtClean="0"/>
              <a:t> J., Ezaki T., Inoue Y., </a:t>
            </a:r>
            <a:r>
              <a:rPr lang="en-US" sz="2000" dirty="0" err="1" smtClean="0"/>
              <a:t>Imaishi</a:t>
            </a:r>
            <a:r>
              <a:rPr lang="en-US" sz="2000" dirty="0" smtClean="0"/>
              <a:t> H., Nakano T., 2011 Development of </a:t>
            </a:r>
            <a:r>
              <a:rPr lang="en-US" sz="2000" dirty="0" smtClean="0"/>
              <a:t>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</a:t>
            </a:r>
            <a:r>
              <a:rPr lang="en-US" sz="2000" dirty="0" smtClean="0"/>
              <a:t>polychlorinated biphenyl(OH-PCB) analytical method in human urine with UPLC/Q-</a:t>
            </a:r>
            <a:r>
              <a:rPr lang="en-US" sz="2000" dirty="0" err="1" smtClean="0"/>
              <a:t>Tof</a:t>
            </a:r>
            <a:r>
              <a:rPr lang="en-US" sz="2000" dirty="0" smtClean="0"/>
              <a:t> MS. Dioxin 2011</a:t>
            </a:r>
            <a:endParaRPr lang="ja-JP" altLang="en-US" sz="2000" dirty="0" smtClean="0"/>
          </a:p>
          <a:p>
            <a:r>
              <a:rPr lang="en-US" sz="2000" dirty="0" smtClean="0"/>
              <a:t>2.Ezaki </a:t>
            </a:r>
            <a:r>
              <a:rPr lang="en-US" sz="2000" dirty="0" smtClean="0"/>
              <a:t>T., </a:t>
            </a:r>
            <a:r>
              <a:rPr lang="en-US" sz="2000" dirty="0" err="1" smtClean="0"/>
              <a:t>Yonekubo</a:t>
            </a:r>
            <a:r>
              <a:rPr lang="en-US" sz="2000" dirty="0" smtClean="0"/>
              <a:t> J., Suzuki M., </a:t>
            </a:r>
            <a:r>
              <a:rPr lang="en-US" sz="2000" dirty="0" err="1" smtClean="0"/>
              <a:t>MatsumuraC</a:t>
            </a:r>
            <a:r>
              <a:rPr lang="en-US" sz="2000" dirty="0" smtClean="0"/>
              <a:t>., Nakano T., 2010 Development of low level </a:t>
            </a:r>
            <a:r>
              <a:rPr lang="en-US" sz="2000" dirty="0" err="1" smtClean="0"/>
              <a:t>hydroxyllated</a:t>
            </a:r>
            <a:r>
              <a:rPr lang="en-US" sz="2000" dirty="0" smtClean="0"/>
              <a:t> polychlorinated 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  biphenyl(OH-PCBs</a:t>
            </a:r>
            <a:r>
              <a:rPr lang="en-US" sz="2000" dirty="0" smtClean="0"/>
              <a:t>) analytical method in human blood with UPLC/Q-</a:t>
            </a:r>
            <a:r>
              <a:rPr lang="en-US" sz="2000" dirty="0" err="1" smtClean="0"/>
              <a:t>Tof</a:t>
            </a:r>
            <a:r>
              <a:rPr lang="en-US" sz="2000" dirty="0" smtClean="0"/>
              <a:t> MS. Dioxin 2010 </a:t>
            </a:r>
            <a:endParaRPr lang="ja-JP" altLang="en-US" sz="2000" dirty="0" smtClean="0"/>
          </a:p>
          <a:p>
            <a:r>
              <a:rPr lang="en-US" sz="2000" dirty="0" smtClean="0"/>
              <a:t>3.Kuroki </a:t>
            </a:r>
            <a:r>
              <a:rPr lang="en-US" sz="2000" dirty="0" smtClean="0"/>
              <a:t>H., </a:t>
            </a:r>
            <a:r>
              <a:rPr lang="en-US" sz="2000" dirty="0" err="1" smtClean="0"/>
              <a:t>Haraguchi</a:t>
            </a:r>
            <a:r>
              <a:rPr lang="en-US" sz="2000" dirty="0" smtClean="0"/>
              <a:t> K., Saito H</a:t>
            </a:r>
            <a:r>
              <a:rPr lang="en-US" sz="2000" dirty="0" smtClean="0"/>
              <a:t>., Masuda Y., </a:t>
            </a:r>
            <a:r>
              <a:rPr lang="en-US" sz="2000" dirty="0" err="1" smtClean="0"/>
              <a:t>Wehler</a:t>
            </a:r>
            <a:r>
              <a:rPr lang="en-US" sz="2000" dirty="0" smtClean="0"/>
              <a:t> EK., Bergman A., </a:t>
            </a:r>
            <a:r>
              <a:rPr lang="en-US" sz="2000" dirty="0" smtClean="0"/>
              <a:t>1993 Accumulation of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PCB metabolites 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  in </a:t>
            </a:r>
            <a:r>
              <a:rPr lang="en-US" sz="2000" dirty="0" smtClean="0"/>
              <a:t>blood. Fukuoka </a:t>
            </a:r>
            <a:r>
              <a:rPr lang="en-US" sz="2000" dirty="0" err="1" smtClean="0"/>
              <a:t>Igaku</a:t>
            </a:r>
            <a:r>
              <a:rPr lang="en-US" sz="2000" dirty="0" smtClean="0"/>
              <a:t> </a:t>
            </a:r>
            <a:r>
              <a:rPr lang="en-US" sz="2000" dirty="0" err="1" smtClean="0"/>
              <a:t>Zasshi</a:t>
            </a:r>
            <a:r>
              <a:rPr lang="en-US" sz="2000" dirty="0" smtClean="0"/>
              <a:t>. May;84(5), 248-56</a:t>
            </a:r>
            <a:endParaRPr lang="ja-JP" altLang="en-US" sz="2000" dirty="0" smtClean="0"/>
          </a:p>
          <a:p>
            <a:r>
              <a:rPr lang="en-US" sz="2000" dirty="0" smtClean="0"/>
              <a:t>4.Britta </a:t>
            </a:r>
            <a:r>
              <a:rPr lang="en-US" sz="2000" dirty="0" smtClean="0"/>
              <a:t>F., Maria A., Philippe G., Pal W., </a:t>
            </a:r>
            <a:r>
              <a:rPr lang="en-US" sz="2000" dirty="0" err="1" smtClean="0"/>
              <a:t>Ake</a:t>
            </a:r>
            <a:r>
              <a:rPr lang="en-US" sz="2000" dirty="0" smtClean="0"/>
              <a:t> B., 2002.</a:t>
            </a:r>
            <a:r>
              <a:rPr lang="en-US" sz="2000" b="1" dirty="0" smtClean="0"/>
              <a:t>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PCB Metabolites and PCBs in Serum from Pregnant 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  Faroese </a:t>
            </a:r>
            <a:r>
              <a:rPr lang="en-US" sz="2000" dirty="0" smtClean="0"/>
              <a:t>Women. Environmental Health Perspectives Vol. 110</a:t>
            </a:r>
            <a:endParaRPr lang="ja-JP" altLang="en-US" sz="2000" dirty="0" smtClean="0"/>
          </a:p>
          <a:p>
            <a:endParaRPr lang="en-US" altLang="ja-JP" sz="2000" b="1" dirty="0">
              <a:latin typeface="Verdana" pitchFamily="34" charset="0"/>
              <a:cs typeface="Arial" charset="0"/>
            </a:endParaRPr>
          </a:p>
          <a:p>
            <a:endParaRPr lang="en-US" altLang="ja-JP" sz="2000" b="1" dirty="0">
              <a:latin typeface="Verdana" pitchFamily="34" charset="0"/>
              <a:cs typeface="Arial" charset="0"/>
            </a:endParaRPr>
          </a:p>
        </p:txBody>
      </p:sp>
      <p:sp>
        <p:nvSpPr>
          <p:cNvPr id="65" name="正方形/長方形 6"/>
          <p:cNvSpPr>
            <a:spLocks noChangeArrowheads="1"/>
          </p:cNvSpPr>
          <p:nvPr/>
        </p:nvSpPr>
        <p:spPr bwMode="auto">
          <a:xfrm>
            <a:off x="581602" y="16206291"/>
            <a:ext cx="14400000" cy="184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OH-PCBs Standard Solution:</a:t>
            </a:r>
            <a:endParaRPr lang="ja-JP" altLang="en-US" sz="2800" b="1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Six major compounds standard solution of OH-PCBs in human blood and 4'-OH-CB-165 (see Fig.1) were purchased from Wellington Laboratories Inc. (</a:t>
            </a:r>
            <a:r>
              <a:rPr lang="en-US" sz="2800" dirty="0" err="1" smtClean="0">
                <a:latin typeface="Verdana" pitchFamily="34" charset="0"/>
              </a:rPr>
              <a:t>Guelph,ON</a:t>
            </a:r>
            <a:r>
              <a:rPr lang="en-US" sz="2800" dirty="0" smtClean="0">
                <a:latin typeface="Verdana" pitchFamily="34" charset="0"/>
              </a:rPr>
              <a:t>, Canada) and each solution was diluted in acetone.</a:t>
            </a: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23837" y="18159401"/>
            <a:ext cx="12549315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2" name="テキスト ボックス 15"/>
          <p:cNvSpPr txBox="1">
            <a:spLocks noChangeArrowheads="1"/>
          </p:cNvSpPr>
          <p:nvPr/>
        </p:nvSpPr>
        <p:spPr bwMode="auto">
          <a:xfrm>
            <a:off x="584629" y="24160193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1. S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tructure of major 6 OH-PCBs and 4’-OH-CB 165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23" name="正方形/長方形 6"/>
          <p:cNvSpPr>
            <a:spLocks noChangeArrowheads="1"/>
          </p:cNvSpPr>
          <p:nvPr/>
        </p:nvSpPr>
        <p:spPr bwMode="auto">
          <a:xfrm>
            <a:off x="585684" y="25253761"/>
            <a:ext cx="14400000" cy="549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Sample preparation of urine</a:t>
            </a:r>
            <a:r>
              <a:rPr lang="en-US" sz="2800" b="1" dirty="0" smtClean="0">
                <a:latin typeface="Verdana" pitchFamily="34" charset="0"/>
              </a:rPr>
              <a:t>:</a:t>
            </a:r>
            <a:endParaRPr lang="ja-JP" altLang="en-US" sz="2800" b="1" dirty="0" smtClean="0">
              <a:latin typeface="Verdana" pitchFamily="34" charset="0"/>
            </a:endParaRPr>
          </a:p>
        </p:txBody>
      </p:sp>
      <p:sp>
        <p:nvSpPr>
          <p:cNvPr id="24" name="角丸四角形 23"/>
          <p:cNvSpPr/>
          <p:nvPr/>
        </p:nvSpPr>
        <p:spPr bwMode="auto">
          <a:xfrm>
            <a:off x="750785" y="26374771"/>
            <a:ext cx="5935633" cy="1378006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Urine(100</a:t>
            </a:r>
            <a:r>
              <a:rPr lang="ja-JP" altLang="en-US" sz="2800" b="1" dirty="0">
                <a:latin typeface="Verdana" pitchFamily="34" charset="0"/>
                <a:ea typeface="MS UI Gothic" pitchFamily="50" charset="-128"/>
              </a:rPr>
              <a:t>～</a:t>
            </a: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200 </a:t>
            </a:r>
            <a:r>
              <a:rPr lang="en-US" altLang="ja-JP" sz="2800" b="1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)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Add X1,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20mM Phosphate buffer  (pH </a:t>
            </a:r>
            <a:r>
              <a:rPr lang="en-US" altLang="ja-JP" sz="2800" dirty="0" smtClean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4.0).Add IS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 bwMode="auto">
          <a:xfrm rot="5400000">
            <a:off x="849496" y="28299768"/>
            <a:ext cx="1044000" cy="2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 bwMode="auto">
          <a:xfrm>
            <a:off x="8080396" y="26446208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Extraction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2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of CH</a:t>
            </a:r>
            <a:r>
              <a:rPr lang="en-US" altLang="ja-JP" sz="2800" baseline="-25000" dirty="0">
                <a:latin typeface="Verdana" pitchFamily="34" charset="0"/>
                <a:ea typeface="MS UI Gothic" pitchFamily="50" charset="-128"/>
              </a:rPr>
              <a:t>2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Cl</a:t>
            </a:r>
            <a:r>
              <a:rPr lang="en-US" altLang="ja-JP" sz="2800" baseline="-25000" dirty="0">
                <a:latin typeface="Verdana" pitchFamily="34" charset="0"/>
                <a:ea typeface="MS UI Gothic" pitchFamily="50" charset="-128"/>
              </a:rPr>
              <a:t>2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 X 2 times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627084" y="27805173"/>
            <a:ext cx="38380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Adjust pH at 4.0 with 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10%-HCOOH aq.</a:t>
            </a:r>
          </a:p>
        </p:txBody>
      </p:sp>
      <p:sp>
        <p:nvSpPr>
          <p:cNvPr id="28" name="角丸四角形 27"/>
          <p:cNvSpPr/>
          <p:nvPr/>
        </p:nvSpPr>
        <p:spPr bwMode="auto">
          <a:xfrm>
            <a:off x="728560" y="28854488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Solid Phase Extraction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(RP-WAX:240 mg)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29" name="直線矢印コネクタ 28"/>
          <p:cNvCxnSpPr/>
          <p:nvPr/>
        </p:nvCxnSpPr>
        <p:spPr bwMode="auto">
          <a:xfrm rot="16200000" flipH="1">
            <a:off x="581567" y="30698282"/>
            <a:ext cx="158400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1669947" y="30018109"/>
            <a:ext cx="44581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Elute with 8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mL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of 0.1%-NH3 in methanol</a:t>
            </a:r>
          </a:p>
        </p:txBody>
      </p:sp>
      <p:sp>
        <p:nvSpPr>
          <p:cNvPr id="31" name="角丸四角形 30"/>
          <p:cNvSpPr/>
          <p:nvPr/>
        </p:nvSpPr>
        <p:spPr bwMode="auto">
          <a:xfrm>
            <a:off x="728560" y="31497694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Less than 1 </a:t>
            </a:r>
            <a:r>
              <a:rPr lang="en-US" altLang="ja-JP" sz="2800" dirty="0" err="1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mL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by 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2" name="直線矢印コネクタ 31"/>
          <p:cNvCxnSpPr/>
          <p:nvPr/>
        </p:nvCxnSpPr>
        <p:spPr bwMode="auto">
          <a:xfrm rot="16200000" flipH="1">
            <a:off x="59567" y="33847162"/>
            <a:ext cx="262800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1657247" y="32912143"/>
            <a:ext cx="53578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Add.  5mL of 20mM-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Phosphate buffer  (pH 7.0 </a:t>
            </a:r>
            <a:r>
              <a:rPr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endParaRPr lang="en-US" altLang="ja-JP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Add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.  20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μL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 β-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Glucuronidase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/ Aryl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sulfatase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,</a:t>
            </a:r>
          </a:p>
        </p:txBody>
      </p:sp>
      <p:sp>
        <p:nvSpPr>
          <p:cNvPr id="34" name="角丸四角形 33"/>
          <p:cNvSpPr/>
          <p:nvPr/>
        </p:nvSpPr>
        <p:spPr bwMode="auto">
          <a:xfrm>
            <a:off x="728560" y="35161645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Enzyme reaction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at 37 degree for 1.5 hr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5" name="直線矢印コネクタ 34"/>
          <p:cNvCxnSpPr/>
          <p:nvPr/>
        </p:nvCxnSpPr>
        <p:spPr bwMode="auto">
          <a:xfrm rot="16200000" flipH="1">
            <a:off x="8795446" y="27915027"/>
            <a:ext cx="87274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 bwMode="auto">
          <a:xfrm>
            <a:off x="8080396" y="28335128"/>
            <a:ext cx="5935629" cy="1033503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Centrifugation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2600 rpm. for 10 min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8080396" y="30303844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1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by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8" name="直線矢印コネクタ 37"/>
          <p:cNvCxnSpPr/>
          <p:nvPr/>
        </p:nvCxnSpPr>
        <p:spPr bwMode="auto">
          <a:xfrm rot="16200000" flipH="1">
            <a:off x="8795759" y="29865734"/>
            <a:ext cx="875290" cy="964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角丸四角形 38"/>
          <p:cNvSpPr/>
          <p:nvPr/>
        </p:nvSpPr>
        <p:spPr bwMode="auto">
          <a:xfrm>
            <a:off x="8080396" y="32459675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1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by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9517084" y="31589745"/>
            <a:ext cx="28580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Add. X 9 CH</a:t>
            </a:r>
            <a:r>
              <a:rPr lang="en-US" altLang="ja-JP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3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CN</a:t>
            </a:r>
          </a:p>
        </p:txBody>
      </p:sp>
      <p:cxnSp>
        <p:nvCxnSpPr>
          <p:cNvPr id="41" name="直線矢印コネクタ 40"/>
          <p:cNvCxnSpPr/>
          <p:nvPr/>
        </p:nvCxnSpPr>
        <p:spPr bwMode="auto">
          <a:xfrm rot="16200000" flipH="1">
            <a:off x="8716652" y="31891701"/>
            <a:ext cx="1033503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 bwMode="auto">
          <a:xfrm rot="16200000" flipH="1">
            <a:off x="8716652" y="34041377"/>
            <a:ext cx="1033503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 42"/>
          <p:cNvSpPr/>
          <p:nvPr/>
        </p:nvSpPr>
        <p:spPr bwMode="auto">
          <a:xfrm>
            <a:off x="8080396" y="34556768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LC/MS analysis</a:t>
            </a:r>
          </a:p>
        </p:txBody>
      </p:sp>
      <p:cxnSp>
        <p:nvCxnSpPr>
          <p:cNvPr id="48" name="直線矢印コネクタ 47"/>
          <p:cNvCxnSpPr/>
          <p:nvPr/>
        </p:nvCxnSpPr>
        <p:spPr bwMode="auto">
          <a:xfrm rot="16200000" flipH="1">
            <a:off x="2801900" y="31241606"/>
            <a:ext cx="8856000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none" w="sm" len="sm"/>
          </a:ln>
          <a:effectLst>
            <a:outerShdw blurRad="63500" dist="38100" sx="101000" sy="101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 bwMode="auto">
          <a:xfrm>
            <a:off x="7300856" y="26809222"/>
            <a:ext cx="694197" cy="255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 bwMode="auto">
          <a:xfrm>
            <a:off x="6666289" y="35693242"/>
            <a:ext cx="540000" cy="0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6"/>
          <p:cNvSpPr>
            <a:spLocks noChangeArrowheads="1"/>
          </p:cNvSpPr>
          <p:nvPr/>
        </p:nvSpPr>
        <p:spPr bwMode="auto">
          <a:xfrm>
            <a:off x="15832454" y="5863689"/>
            <a:ext cx="14400000" cy="141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Analytical condition</a:t>
            </a:r>
            <a:r>
              <a:rPr lang="en-US" sz="2800" b="1" dirty="0" smtClean="0">
                <a:latin typeface="Verdana" pitchFamily="34" charset="0"/>
              </a:rPr>
              <a:t>:</a:t>
            </a:r>
            <a:endParaRPr lang="ja-JP" altLang="en-US" sz="2800" b="1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Seven</a:t>
            </a:r>
            <a:r>
              <a:rPr lang="en-US" sz="2800" dirty="0" smtClean="0">
                <a:latin typeface="Verdana" pitchFamily="34" charset="0"/>
              </a:rPr>
              <a:t> OH-PCBs </a:t>
            </a:r>
            <a:r>
              <a:rPr lang="en-US" sz="2800" dirty="0" smtClean="0">
                <a:latin typeface="Verdana" pitchFamily="34" charset="0"/>
              </a:rPr>
              <a:t>can be separated in </a:t>
            </a:r>
            <a:r>
              <a:rPr lang="en-US" sz="2800" dirty="0" smtClean="0">
                <a:latin typeface="Verdana" pitchFamily="34" charset="0"/>
              </a:rPr>
              <a:t>this analytical condition of </a:t>
            </a:r>
            <a:r>
              <a:rPr lang="en-US" sz="2800" dirty="0" smtClean="0">
                <a:latin typeface="Verdana" pitchFamily="34" charset="0"/>
              </a:rPr>
              <a:t>LC. High resolution MS (TOF MS)was used for detection of each congener. </a:t>
            </a:r>
            <a:endParaRPr lang="en-US" sz="2800" dirty="0" smtClean="0">
              <a:latin typeface="Verdana" pitchFamily="34" charset="0"/>
            </a:endParaRPr>
          </a:p>
        </p:txBody>
      </p:sp>
      <p:graphicFrame>
        <p:nvGraphicFramePr>
          <p:cNvPr id="88" name="表 87"/>
          <p:cNvGraphicFramePr>
            <a:graphicFrameLocks noGrp="1"/>
          </p:cNvGraphicFramePr>
          <p:nvPr/>
        </p:nvGraphicFramePr>
        <p:xfrm>
          <a:off x="15944854" y="7443701"/>
          <a:ext cx="7658100" cy="6492240"/>
        </p:xfrm>
        <a:graphic>
          <a:graphicData uri="http://schemas.openxmlformats.org/drawingml/2006/table">
            <a:tbl>
              <a:tblPr/>
              <a:tblGrid>
                <a:gridCol w="2667000"/>
                <a:gridCol w="1092200"/>
                <a:gridCol w="990600"/>
                <a:gridCol w="2908300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UPLC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Instrument: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ACQUITY UPLC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Column: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de-DE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BEH C18 2.1ID X 150 mm, 1.7um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Flow rate: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0.5 mL/min.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Column heater: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Mobile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Phese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A: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5mM CH3COONH4 aq.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Mobile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Phese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B: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THF/CH3CN (v/v: 1/4)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Gradient 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Time(min)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 Run Time: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 min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9" name="表 88"/>
          <p:cNvGraphicFramePr>
            <a:graphicFrameLocks noGrp="1"/>
          </p:cNvGraphicFramePr>
          <p:nvPr/>
        </p:nvGraphicFramePr>
        <p:xfrm>
          <a:off x="23731596" y="7443701"/>
          <a:ext cx="6324600" cy="6086475"/>
        </p:xfrm>
        <a:graphic>
          <a:graphicData uri="http://schemas.openxmlformats.org/drawingml/2006/table">
            <a:tbl>
              <a:tblPr/>
              <a:tblGrid>
                <a:gridCol w="3478054"/>
                <a:gridCol w="2846546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Instrument: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Xevo G2 Q-TOF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Ionization mode: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ESI negative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Capillary: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 kV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Sampling Cone: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Source Temp: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Desolvation Temp: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 Gas Flow: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 L/hr.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Desolvation Gas Flow: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800 L/hr.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Resolving Power: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&lt;22,500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Selected Ion: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Penta-chloro/OH-CB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=340.8675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Hexa-chloro/OH-CB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=374.8286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Hepta-chloro/OH-CB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=408.7896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4" name="表 93"/>
          <p:cNvGraphicFramePr>
            <a:graphicFrameLocks noGrp="1"/>
          </p:cNvGraphicFramePr>
          <p:nvPr/>
        </p:nvGraphicFramePr>
        <p:xfrm>
          <a:off x="15516224" y="23962424"/>
          <a:ext cx="14287602" cy="5029200"/>
        </p:xfrm>
        <a:graphic>
          <a:graphicData uri="http://schemas.openxmlformats.org/drawingml/2006/table">
            <a:tbl>
              <a:tblPr/>
              <a:tblGrid>
                <a:gridCol w="2509794"/>
                <a:gridCol w="1962968"/>
                <a:gridCol w="1962968"/>
                <a:gridCol w="1962968"/>
                <a:gridCol w="1962968"/>
                <a:gridCol w="1962968"/>
                <a:gridCol w="1962968"/>
              </a:tblGrid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Sampling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Concentration in </a:t>
                      </a:r>
                      <a:r>
                        <a:rPr lang="en-US" sz="2000" b="1" i="0" u="none" strike="noStrike" dirty="0" smtClean="0">
                          <a:solidFill>
                            <a:srgbClr val="FFFFFF"/>
                          </a:solidFill>
                          <a:latin typeface="Verdana"/>
                        </a:rPr>
                        <a:t>serum(pg/g serum)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(year/date)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3'-OH-138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3-OH-153/4-OH-146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2011/0814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307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617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155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2012/0428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52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105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endParaRPr lang="ja-JP" altLang="en-US" sz="2000" b="1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Sampling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Concentration in urine(pg/</a:t>
                      </a:r>
                      <a:r>
                        <a:rPr lang="en-US" sz="2000" b="1" i="0" u="none" strike="noStrike" dirty="0" err="1">
                          <a:solidFill>
                            <a:srgbClr val="FFFFFF"/>
                          </a:solidFill>
                          <a:latin typeface="Verdana"/>
                        </a:rPr>
                        <a:t>mL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 urine)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(year/date/time)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3'-OH-138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3-OH-153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2012/0623/2330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2012/0624/0410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2012/0624/0645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2012/0624/0900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2012/0624/1120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2012/0624/1800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3.13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2012/0624/2120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FF0000"/>
                          </a:solidFill>
                          <a:latin typeface="Verdana"/>
                        </a:rPr>
                        <a:t>1.24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3.05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pSp>
        <p:nvGrpSpPr>
          <p:cNvPr id="150" name="グループ化 149"/>
          <p:cNvGrpSpPr/>
          <p:nvPr/>
        </p:nvGrpSpPr>
        <p:grpSpPr>
          <a:xfrm>
            <a:off x="15801978" y="18788055"/>
            <a:ext cx="13930410" cy="3086122"/>
            <a:chOff x="15873416" y="16644915"/>
            <a:chExt cx="13930410" cy="3086122"/>
          </a:xfrm>
        </p:grpSpPr>
        <p:pic>
          <p:nvPicPr>
            <p:cNvPr id="133" name="Picture 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112954" y="16706659"/>
              <a:ext cx="4690872" cy="3024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9" name="Picture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540922" y="16680410"/>
              <a:ext cx="4690872" cy="3024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0" name="正方形/長方形 129"/>
            <p:cNvSpPr/>
            <p:nvPr/>
          </p:nvSpPr>
          <p:spPr>
            <a:xfrm>
              <a:off x="23380868" y="17343568"/>
              <a:ext cx="1543061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20386616" y="16666631"/>
              <a:ext cx="2468897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正方形/長方形 133"/>
            <p:cNvSpPr/>
            <p:nvPr/>
          </p:nvSpPr>
          <p:spPr>
            <a:xfrm>
              <a:off x="27975867" y="17416446"/>
              <a:ext cx="1543061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" name="正方形/長方形 134"/>
            <p:cNvSpPr/>
            <p:nvPr/>
          </p:nvSpPr>
          <p:spPr>
            <a:xfrm>
              <a:off x="25004582" y="16644915"/>
              <a:ext cx="2468898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26015823" y="17137265"/>
              <a:ext cx="1851673" cy="30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38" name="Picture 1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182028" y="16649677"/>
              <a:ext cx="4690871" cy="3024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9" name="正方形/長方形 138"/>
            <p:cNvSpPr/>
            <p:nvPr/>
          </p:nvSpPr>
          <p:spPr>
            <a:xfrm>
              <a:off x="15873416" y="16649677"/>
              <a:ext cx="2468897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0" name="正方形/長方形 139"/>
            <p:cNvSpPr/>
            <p:nvPr/>
          </p:nvSpPr>
          <p:spPr>
            <a:xfrm>
              <a:off x="18897100" y="17289869"/>
              <a:ext cx="1543060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1" name="正方形/長方形 140"/>
            <p:cNvSpPr/>
            <p:nvPr/>
          </p:nvSpPr>
          <p:spPr>
            <a:xfrm>
              <a:off x="17084897" y="17654950"/>
              <a:ext cx="1851673" cy="30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27589249" y="16722266"/>
              <a:ext cx="2143140" cy="6429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22851185" y="16650828"/>
              <a:ext cx="2143140" cy="4286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正方形/長方形 144"/>
            <p:cNvSpPr/>
            <p:nvPr/>
          </p:nvSpPr>
          <p:spPr>
            <a:xfrm>
              <a:off x="23731596" y="17087832"/>
              <a:ext cx="1000132" cy="4286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18445184" y="16730642"/>
              <a:ext cx="2143140" cy="6429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テキスト ボックス 15"/>
            <p:cNvSpPr txBox="1">
              <a:spLocks noChangeArrowheads="1"/>
            </p:cNvSpPr>
            <p:nvPr/>
          </p:nvSpPr>
          <p:spPr bwMode="auto">
            <a:xfrm>
              <a:off x="17053647" y="16804311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4-OH-CB-107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  <p:sp>
          <p:nvSpPr>
            <p:cNvPr id="148" name="テキスト ボックス 15"/>
            <p:cNvSpPr txBox="1">
              <a:spLocks noChangeArrowheads="1"/>
            </p:cNvSpPr>
            <p:nvPr/>
          </p:nvSpPr>
          <p:spPr bwMode="auto">
            <a:xfrm>
              <a:off x="21482803" y="16804311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3'-OH </a:t>
              </a:r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CB-138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  <p:sp>
          <p:nvSpPr>
            <p:cNvPr id="149" name="テキスト ボックス 15"/>
            <p:cNvSpPr txBox="1">
              <a:spLocks noChangeArrowheads="1"/>
            </p:cNvSpPr>
            <p:nvPr/>
          </p:nvSpPr>
          <p:spPr bwMode="auto">
            <a:xfrm>
              <a:off x="25983397" y="16802079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3-OH CB-153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</p:grpSp>
      <p:sp>
        <p:nvSpPr>
          <p:cNvPr id="151" name="テキスト ボックス 15"/>
          <p:cNvSpPr txBox="1">
            <a:spLocks noChangeArrowheads="1"/>
          </p:cNvSpPr>
          <p:nvPr/>
        </p:nvSpPr>
        <p:spPr bwMode="auto">
          <a:xfrm>
            <a:off x="16159168" y="21942341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2.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Chromatogram of detected OH-PCBs in urine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154" name="正方形/長方形 6"/>
          <p:cNvSpPr>
            <a:spLocks noChangeArrowheads="1"/>
          </p:cNvSpPr>
          <p:nvPr/>
        </p:nvSpPr>
        <p:spPr bwMode="auto">
          <a:xfrm rot="16200000">
            <a:off x="13648792" y="31952961"/>
            <a:ext cx="4884564" cy="426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2000" dirty="0" smtClean="0">
                <a:latin typeface="Verdana" pitchFamily="34" charset="0"/>
              </a:rPr>
              <a:t>Conc. in urine(pg/</a:t>
            </a:r>
            <a:r>
              <a:rPr lang="en-US" altLang="ja-JP" sz="2000" dirty="0" err="1" smtClean="0">
                <a:latin typeface="Verdana" pitchFamily="34" charset="0"/>
              </a:rPr>
              <a:t>mL</a:t>
            </a:r>
            <a:r>
              <a:rPr lang="en-US" altLang="ja-JP" sz="2000" dirty="0" smtClean="0">
                <a:latin typeface="Verdana" pitchFamily="34" charset="0"/>
              </a:rPr>
              <a:t>)</a:t>
            </a:r>
            <a:endParaRPr lang="ja-JP" altLang="en-US" sz="2000" dirty="0" smtClean="0">
              <a:latin typeface="Verdana" pitchFamily="34" charset="0"/>
            </a:endParaRPr>
          </a:p>
        </p:txBody>
      </p:sp>
      <p:sp>
        <p:nvSpPr>
          <p:cNvPr id="155" name="正方形/長方形 6"/>
          <p:cNvSpPr>
            <a:spLocks noChangeArrowheads="1"/>
          </p:cNvSpPr>
          <p:nvPr/>
        </p:nvSpPr>
        <p:spPr bwMode="auto">
          <a:xfrm rot="16200000">
            <a:off x="26969749" y="31944024"/>
            <a:ext cx="5098880" cy="42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2000" dirty="0" smtClean="0">
                <a:latin typeface="Verdana" pitchFamily="34" charset="0"/>
              </a:rPr>
              <a:t>Conc. in serum(pg/g)</a:t>
            </a:r>
            <a:endParaRPr lang="ja-JP" altLang="en-US" sz="2000" dirty="0" smtClean="0">
              <a:latin typeface="Verdana" pitchFamily="34" charset="0"/>
            </a:endParaRPr>
          </a:p>
        </p:txBody>
      </p:sp>
      <p:graphicFrame>
        <p:nvGraphicFramePr>
          <p:cNvPr id="158" name="グラフ 157"/>
          <p:cNvGraphicFramePr/>
          <p:nvPr/>
        </p:nvGraphicFramePr>
        <p:xfrm>
          <a:off x="16375711" y="29750658"/>
          <a:ext cx="12872987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9" name="テキスト ボックス 15"/>
          <p:cNvSpPr txBox="1">
            <a:spLocks noChangeArrowheads="1"/>
          </p:cNvSpPr>
          <p:nvPr/>
        </p:nvSpPr>
        <p:spPr bwMode="auto">
          <a:xfrm>
            <a:off x="16016292" y="34420912"/>
            <a:ext cx="14400000" cy="88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3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. Time course of OH-PCBs concentration in urine </a:t>
            </a:r>
          </a:p>
          <a:p>
            <a:pPr algn="ctr"/>
            <a:r>
              <a:rPr lang="en-US" altLang="ja-JP" sz="2500" dirty="0" smtClean="0">
                <a:latin typeface="Verdana" pitchFamily="34" charset="0"/>
                <a:cs typeface="Arial" charset="0"/>
              </a:rPr>
              <a:t>comparing to serum taken from same person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66" name="正方形/長方形 6"/>
          <p:cNvSpPr>
            <a:spLocks noChangeArrowheads="1"/>
          </p:cNvSpPr>
          <p:nvPr/>
        </p:nvSpPr>
        <p:spPr bwMode="auto">
          <a:xfrm>
            <a:off x="15730540" y="15160670"/>
            <a:ext cx="14400000" cy="442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2800" dirty="0" smtClean="0">
                <a:latin typeface="Verdana" pitchFamily="34" charset="0"/>
                <a:cs typeface="Arial" charset="0"/>
              </a:rPr>
              <a:t>Main detected OH-PCBs in blood was 4-OH-107, 3-OH-153/4-OH-146</a:t>
            </a:r>
            <a:r>
              <a:rPr lang="ja-JP" altLang="en-US" sz="2800" dirty="0" smtClean="0">
                <a:latin typeface="Verdana" pitchFamily="34" charset="0"/>
                <a:cs typeface="Arial" charset="0"/>
              </a:rPr>
              <a:t>　</a:t>
            </a:r>
            <a:r>
              <a:rPr lang="en-US" altLang="ja-JP" sz="2800" dirty="0" smtClean="0">
                <a:latin typeface="Verdana" pitchFamily="34" charset="0"/>
                <a:cs typeface="Arial" charset="0"/>
              </a:rPr>
              <a:t>and 4-OH-187, on the other that in urine was </a:t>
            </a:r>
            <a:r>
              <a:rPr lang="en-US" altLang="ja-JP" sz="2800" dirty="0" smtClean="0">
                <a:latin typeface="Verdana" pitchFamily="34" charset="0"/>
                <a:cs typeface="Arial" charset="0"/>
              </a:rPr>
              <a:t>4-OH-107, </a:t>
            </a:r>
            <a:r>
              <a:rPr lang="en-US" altLang="ja-JP" sz="2800" dirty="0" smtClean="0">
                <a:latin typeface="Verdana" pitchFamily="34" charset="0"/>
                <a:cs typeface="Arial" charset="0"/>
              </a:rPr>
              <a:t>3’-OH-138 and 3-OH-153, pattern of detected compound is different from each sample(see Table 1 and Fig.3).Time course of concentrations of OH-PCBs in urine in a day, there is tendency that all detected compounds increase not only specific OH-PCB.  </a:t>
            </a:r>
          </a:p>
          <a:p>
            <a:r>
              <a:rPr lang="en-US" altLang="ja-JP" sz="2800" dirty="0" smtClean="0">
                <a:latin typeface="Verdana" pitchFamily="34" charset="0"/>
              </a:rPr>
              <a:t>These </a:t>
            </a:r>
            <a:r>
              <a:rPr lang="en-US" altLang="ja-JP" sz="2800" dirty="0" smtClean="0">
                <a:latin typeface="Verdana" pitchFamily="34" charset="0"/>
              </a:rPr>
              <a:t>might indicate that each isomer </a:t>
            </a:r>
            <a:r>
              <a:rPr lang="en-US" altLang="ja-JP" sz="2800" dirty="0" smtClean="0">
                <a:latin typeface="Verdana" pitchFamily="34" charset="0"/>
              </a:rPr>
              <a:t>and congener has </a:t>
            </a:r>
            <a:r>
              <a:rPr lang="en-US" altLang="ja-JP" sz="2800" dirty="0" smtClean="0">
                <a:latin typeface="Verdana" pitchFamily="34" charset="0"/>
              </a:rPr>
              <a:t>characteristic to metabolic and transport </a:t>
            </a:r>
            <a:r>
              <a:rPr lang="en-US" altLang="ja-JP" sz="2800" dirty="0" smtClean="0">
                <a:latin typeface="Verdana" pitchFamily="34" charset="0"/>
              </a:rPr>
              <a:t>pathway into serum and urine individually and </a:t>
            </a:r>
            <a:r>
              <a:rPr lang="en-US" altLang="ja-JP" sz="2800" dirty="0" smtClean="0">
                <a:latin typeface="Verdana" pitchFamily="34" charset="0"/>
              </a:rPr>
              <a:t>pattern of detected OH-PCBs is different between blood and urine.</a:t>
            </a:r>
          </a:p>
          <a:p>
            <a:endParaRPr lang="en-US" altLang="ja-JP" sz="2800" dirty="0" smtClean="0">
              <a:latin typeface="Verdana" pitchFamily="34" charset="0"/>
              <a:cs typeface="Arial" charset="0"/>
            </a:endParaRPr>
          </a:p>
          <a:p>
            <a:endParaRPr lang="ja-JP" altLang="en-US" sz="2800" dirty="0">
              <a:latin typeface="Verdan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in">
          <a:noFill/>
          <a:miter lim="800000"/>
          <a:headEnd/>
          <a:tailEnd/>
        </a:ln>
        <a:effectLst/>
      </a:spPr>
      <a:bodyPr lIns="36576" tIns="36576" rIns="36576" bIns="36576"/>
      <a:lstStyle>
        <a:defPPr algn="ctr">
          <a:spcAft>
            <a:spcPts val="1400"/>
          </a:spcAft>
          <a:defRPr sz="3200" b="1" cap="all" noProof="1">
            <a:solidFill>
              <a:srgbClr val="2F508D"/>
            </a:solidFill>
            <a:latin typeface="Verdana" pitchFamily="34" charset="0"/>
            <a:ea typeface="MS UI Gothic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7734</TotalTime>
  <Words>947</Words>
  <Application>Microsoft Office PowerPoint</Application>
  <PresentationFormat>ユーザー設定</PresentationFormat>
  <Paragraphs>225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t.ezaki</dc:creator>
  <cp:lastModifiedBy>n.sato</cp:lastModifiedBy>
  <cp:revision>245</cp:revision>
  <dcterms:created xsi:type="dcterms:W3CDTF">2009-08-12T00:08:46Z</dcterms:created>
  <dcterms:modified xsi:type="dcterms:W3CDTF">2012-08-12T05:13:54Z</dcterms:modified>
</cp:coreProperties>
</file>